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8" r:id="rId2"/>
    <p:sldId id="365" r:id="rId3"/>
    <p:sldId id="366" r:id="rId4"/>
    <p:sldId id="367" r:id="rId5"/>
    <p:sldId id="368" r:id="rId6"/>
    <p:sldId id="369" r:id="rId7"/>
    <p:sldId id="380" r:id="rId8"/>
    <p:sldId id="381" r:id="rId9"/>
    <p:sldId id="370" r:id="rId10"/>
    <p:sldId id="371" r:id="rId11"/>
    <p:sldId id="350" r:id="rId12"/>
    <p:sldId id="377" r:id="rId13"/>
    <p:sldId id="346" r:id="rId14"/>
    <p:sldId id="374" r:id="rId15"/>
    <p:sldId id="376" r:id="rId16"/>
    <p:sldId id="379" r:id="rId17"/>
    <p:sldId id="347" r:id="rId18"/>
    <p:sldId id="375" r:id="rId19"/>
    <p:sldId id="383" r:id="rId20"/>
    <p:sldId id="348" r:id="rId21"/>
    <p:sldId id="352" r:id="rId22"/>
    <p:sldId id="384" r:id="rId23"/>
    <p:sldId id="343" r:id="rId24"/>
    <p:sldId id="373" r:id="rId25"/>
    <p:sldId id="339" r:id="rId26"/>
    <p:sldId id="349" r:id="rId27"/>
    <p:sldId id="345" r:id="rId28"/>
    <p:sldId id="26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jushree Kumar" initials="MK" lastIdx="13" clrIdx="0">
    <p:extLst>
      <p:ext uri="{19B8F6BF-5375-455C-9EA6-DF929625EA0E}">
        <p15:presenceInfo xmlns:p15="http://schemas.microsoft.com/office/powerpoint/2012/main" userId="Manjushree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CC"/>
    <a:srgbClr val="66FF99"/>
    <a:srgbClr val="84F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>
      <p:cViewPr varScale="1">
        <p:scale>
          <a:sx n="67" d="100"/>
          <a:sy n="67" d="100"/>
        </p:scale>
        <p:origin x="69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C360-1451-4FAC-96AE-AED9435A5117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F04D0-699D-4D6B-A94F-1A7A83CC39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7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04D0-699D-4D6B-A94F-1A7A83CC39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8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5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3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0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04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9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7140-E761-4776-BB05-B90A68E34D64}" type="datetimeFigureOut">
              <a:rPr lang="en-US" smtClean="0"/>
              <a:t>08/24/18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F75C-1349-4428-A080-E4DEDA9691A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D:\1.PGPBA\01. Marketing\GL High Res Logos\Greatlearning Logo_160915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-25898"/>
            <a:ext cx="2362200" cy="3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 Diagonal Corner Rectangle 7"/>
          <p:cNvSpPr/>
          <p:nvPr userDrawn="1"/>
        </p:nvSpPr>
        <p:spPr>
          <a:xfrm>
            <a:off x="45026" y="842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45026" y="2373076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45026" y="588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5026" y="2313700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838200" y="809837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Distracted Driver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804862" y="2268680"/>
            <a:ext cx="4267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Team Details</a:t>
            </a:r>
          </a:p>
          <a:p>
            <a:pPr algn="ctr"/>
            <a:endParaRPr lang="en-US" sz="2800" u="sng" dirty="0"/>
          </a:p>
          <a:p>
            <a:r>
              <a:rPr lang="en-US" sz="2800" dirty="0"/>
              <a:t>Deepa Arul</a:t>
            </a:r>
          </a:p>
          <a:p>
            <a:r>
              <a:rPr lang="en-US" sz="2800" dirty="0"/>
              <a:t>Lenin Kumar Sv	</a:t>
            </a:r>
          </a:p>
          <a:p>
            <a:r>
              <a:rPr lang="en-US" sz="2800" dirty="0"/>
              <a:t>Manjushree Kumar</a:t>
            </a:r>
          </a:p>
          <a:p>
            <a:r>
              <a:rPr lang="en-US" sz="2800" dirty="0"/>
              <a:t>Prasan Cumar</a:t>
            </a:r>
          </a:p>
          <a:p>
            <a:r>
              <a:rPr lang="en-US" sz="2800" dirty="0"/>
              <a:t>Rajesh Kanthan</a:t>
            </a:r>
          </a:p>
          <a:p>
            <a:r>
              <a:rPr lang="en-US" sz="2800" dirty="0"/>
              <a:t>Rajesh Parameswaran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1B1374-6C99-4642-9617-4426B07B7CEA}"/>
              </a:ext>
            </a:extLst>
          </p:cNvPr>
          <p:cNvSpPr txBox="1"/>
          <p:nvPr/>
        </p:nvSpPr>
        <p:spPr>
          <a:xfrm>
            <a:off x="4876800" y="2313700"/>
            <a:ext cx="3962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Mentor</a:t>
            </a:r>
            <a:r>
              <a:rPr lang="en-US" sz="2800" dirty="0"/>
              <a:t>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Dr. Sunil Kumar Vuppala</a:t>
            </a:r>
          </a:p>
        </p:txBody>
      </p:sp>
    </p:spTree>
    <p:extLst>
      <p:ext uri="{BB962C8B-B14F-4D97-AF65-F5344CB8AC3E}">
        <p14:creationId xmlns:p14="http://schemas.microsoft.com/office/powerpoint/2010/main" val="176534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1800" u="sng" dirty="0"/>
              <a:t>Methods Exprerimented:</a:t>
            </a:r>
          </a:p>
          <a:p>
            <a:r>
              <a:rPr lang="en-US" sz="1800" dirty="0"/>
              <a:t>Normalization – Restructuring images to same scale</a:t>
            </a:r>
          </a:p>
          <a:p>
            <a:r>
              <a:rPr lang="en-US" sz="1800" dirty="0"/>
              <a:t>Augmentation (mirroring, rotation, scaling, and Color modifications) have been considered for pre-processing</a:t>
            </a:r>
          </a:p>
          <a:p>
            <a:r>
              <a:rPr lang="en-US" sz="1800" dirty="0"/>
              <a:t> Intensity Inversion, Intensity Quantization, Soft Threshold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Methods implemented:</a:t>
            </a:r>
          </a:p>
          <a:p>
            <a:r>
              <a:rPr lang="en-US" sz="1800" dirty="0"/>
              <a:t>Resize</a:t>
            </a:r>
          </a:p>
          <a:p>
            <a:r>
              <a:rPr lang="en-US" sz="1800" dirty="0"/>
              <a:t>Normalize</a:t>
            </a:r>
          </a:p>
          <a:p>
            <a:r>
              <a:rPr lang="en-US" sz="1800" dirty="0"/>
              <a:t>Convert to gray scale (Custom Model)</a:t>
            </a:r>
          </a:p>
        </p:txBody>
      </p:sp>
    </p:spTree>
    <p:extLst>
      <p:ext uri="{BB962C8B-B14F-4D97-AF65-F5344CB8AC3E}">
        <p14:creationId xmlns:p14="http://schemas.microsoft.com/office/powerpoint/2010/main" val="24813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C55243-8981-6C41-8F9A-4BD895E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Tensorflow vs Theano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2216A-DE3E-EC49-BA7E-873B113C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4721225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Advantages of Tensorflow</a:t>
            </a:r>
          </a:p>
          <a:p>
            <a:pPr lvl="1"/>
            <a:r>
              <a:rPr lang="en-IN" sz="1900" dirty="0"/>
              <a:t>Has a faster compile time than Theano</a:t>
            </a:r>
          </a:p>
          <a:p>
            <a:pPr lvl="1"/>
            <a:r>
              <a:rPr lang="en-IN" sz="1900" dirty="0"/>
              <a:t>Offers data and model parallelism</a:t>
            </a:r>
          </a:p>
          <a:p>
            <a:pPr lvl="1"/>
            <a:r>
              <a:rPr lang="en-IN" sz="1900" dirty="0"/>
              <a:t>It can be deployed on multiple CPUs and GPUs</a:t>
            </a:r>
          </a:p>
          <a:p>
            <a:pPr lvl="1"/>
            <a:r>
              <a:rPr lang="en-IN" sz="1900" dirty="0"/>
              <a:t>Supported by Google</a:t>
            </a:r>
          </a:p>
          <a:p>
            <a:pPr lvl="1"/>
            <a:r>
              <a:rPr lang="en-IN" sz="1900" dirty="0"/>
              <a:t>Can run even on smartphones</a:t>
            </a:r>
          </a:p>
          <a:p>
            <a:pPr lvl="1"/>
            <a:endParaRPr lang="en-US" sz="1900" dirty="0"/>
          </a:p>
          <a:p>
            <a:r>
              <a:rPr lang="en-US" sz="1900" dirty="0"/>
              <a:t>Disadvantages of Theano</a:t>
            </a:r>
          </a:p>
          <a:p>
            <a:pPr lvl="1"/>
            <a:r>
              <a:rPr lang="en-IN" sz="1900" dirty="0"/>
              <a:t>It can be troublesome on AWS</a:t>
            </a:r>
          </a:p>
          <a:p>
            <a:pPr lvl="1"/>
            <a:r>
              <a:rPr lang="en-IN" sz="1900" dirty="0"/>
              <a:t>Large models can demand long compile times</a:t>
            </a:r>
          </a:p>
          <a:p>
            <a:pPr lvl="1"/>
            <a:r>
              <a:rPr lang="en-IN" sz="1900" dirty="0"/>
              <a:t>Error messages doesn’t help much in debugging</a:t>
            </a:r>
          </a:p>
          <a:p>
            <a:pPr lvl="1"/>
            <a:r>
              <a:rPr lang="en-IN" sz="1900" dirty="0"/>
              <a:t>Can’t be deployed on multiple GPUs</a:t>
            </a:r>
          </a:p>
          <a:p>
            <a:pPr marL="457200" lvl="1" indent="0">
              <a:buNone/>
            </a:pPr>
            <a:endParaRPr lang="en-IN" sz="1900" dirty="0"/>
          </a:p>
          <a:p>
            <a:r>
              <a:rPr lang="en-US" sz="1900" dirty="0" err="1"/>
              <a:t>Tensorflow</a:t>
            </a:r>
            <a:r>
              <a:rPr lang="en-US" sz="1900" dirty="0"/>
              <a:t> version  –  1.9.0</a:t>
            </a:r>
            <a:endParaRPr lang="en-IN" sz="1900" dirty="0"/>
          </a:p>
          <a:p>
            <a:pPr lvl="1"/>
            <a:endParaRPr lang="en-US" dirty="0"/>
          </a:p>
          <a:p>
            <a:pPr lvl="1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6986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C55243-8981-6C41-8F9A-4BD895E0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Why Keras, not just Tensorflow ?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2216A-DE3E-EC49-BA7E-873B113C4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4721225"/>
          </a:xfrm>
        </p:spPr>
        <p:txBody>
          <a:bodyPr>
            <a:normAutofit/>
          </a:bodyPr>
          <a:lstStyle/>
          <a:p>
            <a:r>
              <a:rPr lang="en-IN" sz="1900" dirty="0"/>
              <a:t>Keras is a layer on top of Tensorflow and Theano to make design and experiments with Neural Networks easier and provide a common interface.</a:t>
            </a:r>
          </a:p>
          <a:p>
            <a:endParaRPr lang="en-US" sz="1900" dirty="0"/>
          </a:p>
          <a:p>
            <a:r>
              <a:rPr lang="en-IN" sz="1900" dirty="0"/>
              <a:t>Tensorflow and Theano are low level implementations of the algorithms and a low level API.</a:t>
            </a:r>
          </a:p>
          <a:p>
            <a:endParaRPr lang="en-IN" sz="1900" dirty="0"/>
          </a:p>
          <a:p>
            <a:r>
              <a:rPr lang="en-IN" sz="1900" dirty="0"/>
              <a:t>Keras provides all the general purpose functionalities for building Deep learning models, which is developer friendly.</a:t>
            </a:r>
          </a:p>
          <a:p>
            <a:endParaRPr lang="en-IN" sz="1900" dirty="0"/>
          </a:p>
          <a:p>
            <a:r>
              <a:rPr lang="en-IN" sz="1900" dirty="0"/>
              <a:t>TensorFlow is used primarily in case of research or developing some special kind of deep learning models.</a:t>
            </a:r>
            <a:endParaRPr lang="en-US" sz="1900" dirty="0"/>
          </a:p>
          <a:p>
            <a:endParaRPr lang="en-IN" sz="2200" dirty="0"/>
          </a:p>
          <a:p>
            <a:r>
              <a:rPr lang="en-IN" sz="1900" dirty="0" err="1"/>
              <a:t>Keras</a:t>
            </a:r>
            <a:r>
              <a:rPr lang="en-IN" sz="1900" dirty="0"/>
              <a:t> version </a:t>
            </a:r>
            <a:r>
              <a:rPr lang="en-US" sz="1900" dirty="0"/>
              <a:t> –  </a:t>
            </a:r>
            <a:r>
              <a:rPr lang="en-IN" sz="1900" dirty="0" smtClean="0"/>
              <a:t>2.2.2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8733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Custom model was created by taking an initial reference from one of pre-trained models.</a:t>
            </a:r>
          </a:p>
          <a:p>
            <a:endParaRPr lang="en-US" sz="1800" dirty="0"/>
          </a:p>
          <a:p>
            <a:r>
              <a:rPr lang="en-US" sz="1800" dirty="0"/>
              <a:t>An approach similar to GridSearch was used to create multiple models using combinations of Convolution and Dense layers.</a:t>
            </a:r>
          </a:p>
          <a:p>
            <a:endParaRPr lang="en-US" sz="1800" dirty="0"/>
          </a:p>
          <a:p>
            <a:r>
              <a:rPr lang="en-US" sz="1800" dirty="0"/>
              <a:t>Grey scale conversion of images helped improve performance drastically, enabling to train with larger samples.</a:t>
            </a:r>
          </a:p>
          <a:p>
            <a:endParaRPr lang="en-US" sz="1800" dirty="0"/>
          </a:p>
          <a:p>
            <a:r>
              <a:rPr lang="en-US" sz="1800" dirty="0"/>
              <a:t>Introducing Batch Normalization, helped arrive at better accuracy for each run.</a:t>
            </a:r>
          </a:p>
          <a:p>
            <a:endParaRPr lang="en-US" sz="1800" dirty="0"/>
          </a:p>
          <a:p>
            <a:r>
              <a:rPr lang="en-US" sz="1800" dirty="0"/>
              <a:t>Initially the channels used was very low. Increasing the number of channels helped improve accuracy.</a:t>
            </a:r>
          </a:p>
          <a:p>
            <a:endParaRPr lang="en-US" sz="1800" dirty="0"/>
          </a:p>
          <a:p>
            <a:r>
              <a:rPr lang="en-US" sz="1800" dirty="0"/>
              <a:t>Increasing depth of dense layers led to low learning rate and training was time consuming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0143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– Confusion Matrix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" y="1752600"/>
            <a:ext cx="4467225" cy="413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1752600"/>
            <a:ext cx="3876675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148012"/>
            <a:ext cx="3838575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7" y="4305299"/>
            <a:ext cx="3810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</a:t>
            </a:r>
            <a:r>
              <a:rPr lang="en-US" sz="4000" b="1" dirty="0">
                <a:solidFill>
                  <a:srgbClr val="0070C0"/>
                </a:solidFill>
              </a:rPr>
              <a:t>–</a:t>
            </a:r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 PrecisionRecall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323976"/>
            <a:ext cx="5343525" cy="52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6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1 –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0BF318D-9941-874F-94E9-8437BDA3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2493"/>
              </p:ext>
            </p:extLst>
          </p:nvPr>
        </p:nvGraphicFramePr>
        <p:xfrm>
          <a:off x="609600" y="1404938"/>
          <a:ext cx="8077198" cy="31079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2820"/>
                <a:gridCol w="821410"/>
                <a:gridCol w="752959"/>
                <a:gridCol w="821410"/>
                <a:gridCol w="821410"/>
                <a:gridCol w="1574369"/>
                <a:gridCol w="1642820"/>
              </a:tblGrid>
              <a:tr h="4293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No. of Samples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Batch Size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No. Of Epochs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Optimizer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Results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871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Model -1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SGD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Train – 1.000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Test - 0.9622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Train - 0.0011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Test - 0.1651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871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Model - 2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SGD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Train – 0.3100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Test - 0.3377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Train - 2.0878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Test - 2.0914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8717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Model -</a:t>
                      </a:r>
                      <a:r>
                        <a:rPr lang="en-US" sz="1400" baseline="0" dirty="0" smtClean="0">
                          <a:effectLst/>
                        </a:rPr>
                        <a:t>  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adam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Train – 1.0000 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>
                          <a:effectLst/>
                        </a:rPr>
                        <a:t>Test - 0.9677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Train - 5.0345e-05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Test - 0.1149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50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dirty="0"/>
              <a:t>Few models pre-trained on “imagenet” dataset were used to train with sample from distracted drivers dataset.</a:t>
            </a:r>
          </a:p>
          <a:p>
            <a:pPr marL="0" indent="0">
              <a:buNone/>
            </a:pPr>
            <a:endParaRPr lang="en-US" sz="3300" dirty="0"/>
          </a:p>
          <a:p>
            <a:r>
              <a:rPr lang="en-US" sz="3300" dirty="0"/>
              <a:t>VGG -  3X3 convolution layers stacked on top of each other in increasing depths.</a:t>
            </a:r>
          </a:p>
          <a:p>
            <a:pPr lvl="1"/>
            <a:r>
              <a:rPr lang="en-US" sz="3300" dirty="0"/>
              <a:t>It is very slow to train.</a:t>
            </a:r>
          </a:p>
          <a:p>
            <a:pPr lvl="1"/>
            <a:r>
              <a:rPr lang="en-US" sz="3300" dirty="0"/>
              <a:t>The network architecture weights themselves are quite large in bandwidth</a:t>
            </a:r>
          </a:p>
          <a:p>
            <a:r>
              <a:rPr lang="en-US" sz="3300" dirty="0"/>
              <a:t>ResNet50 -  subtraction of feature learned from input of that layer using shortcut connections.</a:t>
            </a:r>
          </a:p>
          <a:p>
            <a:pPr lvl="1"/>
            <a:r>
              <a:rPr lang="en-US" sz="3300" dirty="0"/>
              <a:t>The best accuracy and prediction was obtained.</a:t>
            </a:r>
          </a:p>
          <a:p>
            <a:pPr lvl="1"/>
            <a:r>
              <a:rPr lang="en-US" sz="3300" dirty="0"/>
              <a:t>The model training was faster in comparison to VGG. </a:t>
            </a:r>
          </a:p>
          <a:p>
            <a:r>
              <a:rPr lang="en-US" sz="3300" dirty="0"/>
              <a:t>MobileNet - for embedded based vision applications where there is lack of compute power. </a:t>
            </a:r>
          </a:p>
          <a:p>
            <a:pPr lvl="1"/>
            <a:r>
              <a:rPr lang="en-US" sz="3300" dirty="0"/>
              <a:t>For our set of images, the accuracy was average using this model.</a:t>
            </a:r>
          </a:p>
          <a:p>
            <a:r>
              <a:rPr lang="en-US" sz="3300" dirty="0"/>
              <a:t>AlexNet - less number of convolution and fully connected layers. </a:t>
            </a:r>
          </a:p>
          <a:p>
            <a:pPr lvl="1"/>
            <a:r>
              <a:rPr lang="en-US" sz="2900" dirty="0"/>
              <a:t>Seemed to train the fastest. </a:t>
            </a:r>
          </a:p>
          <a:p>
            <a:pPr lvl="1"/>
            <a:r>
              <a:rPr lang="en-US" sz="3300" dirty="0"/>
              <a:t>However, the test accuracy was bit jittery for different runs.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8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2 – Confusion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73" y="1676400"/>
            <a:ext cx="3733800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73" y="4848225"/>
            <a:ext cx="3657600" cy="1600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1720056"/>
            <a:ext cx="44100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8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</a:t>
            </a:r>
            <a:r>
              <a:rPr lang="en-US" sz="40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2 </a:t>
            </a:r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– Parameters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F0BF318D-9941-874F-94E9-8437BDA32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312128"/>
              </p:ext>
            </p:extLst>
          </p:nvPr>
        </p:nvGraphicFramePr>
        <p:xfrm>
          <a:off x="457202" y="1404936"/>
          <a:ext cx="8229596" cy="4843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3816"/>
                <a:gridCol w="836908"/>
                <a:gridCol w="767166"/>
                <a:gridCol w="836908"/>
                <a:gridCol w="836908"/>
                <a:gridCol w="1604074"/>
                <a:gridCol w="1673816"/>
              </a:tblGrid>
              <a:tr h="422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No. of Samples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Batch 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No. Of Epochs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Optimizer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Results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84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VGG16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SGD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– 1.000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- 0.9622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- 0.0011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- 0.1651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84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VGG19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SGD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– 0.3100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- 0.3377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- 2.0878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- 2.0914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84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ResNet50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adam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– 1.0000 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- 0.9677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Train - 5.0345e-05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Test - 0.1149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4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MobileNet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adam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– 0.6214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- 0.5822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- 0.8248 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- 1.0023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41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AlexNet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adam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Accuracy Score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Train – 0.9833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>
                          <a:effectLst/>
                        </a:rPr>
                        <a:t>Test - 0.8922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Loss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 dirty="0">
                          <a:effectLst/>
                        </a:rPr>
                        <a:t>Train - 0.0596</a:t>
                      </a:r>
                    </a:p>
                    <a:p>
                      <a:pPr marL="0" marR="0" algn="l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100" dirty="0">
                          <a:effectLst/>
                        </a:rPr>
                        <a:t>Test - 0.4927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PROBLEM 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Driver distraction is a significant and over-arching problem with many dimensions.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Distracted Driving involves any activity a person engages in, that has the potential to distract him or her from the primary task of driving and increase the risk of a crash.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It is clear that the problem of distracted driving is not likely to go away with the ever-expanding opportunities for staying in touch while driving. 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 need to address this issue and implement effective countermeasures is urgent to improve public safety.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33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–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/>
              <a:t>Couple of distinctive methods investigated</a:t>
            </a:r>
          </a:p>
          <a:p>
            <a:pPr lvl="1"/>
            <a:r>
              <a:rPr lang="en-US" sz="1800" dirty="0"/>
              <a:t>Method – 1: By directly feeding images in the form arrays, without using CNN layers.</a:t>
            </a:r>
            <a:endParaRPr lang="en-IN" sz="1800" dirty="0"/>
          </a:p>
          <a:p>
            <a:pPr lvl="1"/>
            <a:r>
              <a:rPr lang="en-US" sz="1800" dirty="0"/>
              <a:t>Method – 2: By using CNN for feature </a:t>
            </a:r>
            <a:r>
              <a:rPr lang="en-US" sz="1800" dirty="0" smtClean="0"/>
              <a:t>extraction</a:t>
            </a:r>
            <a:r>
              <a:rPr lang="en-IN" sz="1800" dirty="0" smtClean="0"/>
              <a:t>. </a:t>
            </a:r>
            <a:r>
              <a:rPr lang="en-US" sz="1800" dirty="0" smtClean="0"/>
              <a:t>For </a:t>
            </a:r>
            <a:r>
              <a:rPr lang="en-US" sz="1800" dirty="0"/>
              <a:t>classifier boosting, SVM is used as an alternative to SoftMax to enhance generalization ability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Sample of 5000 images were used in ratio of 70:30 for train and test.</a:t>
            </a:r>
            <a:endParaRPr lang="en-IN" sz="1800" dirty="0"/>
          </a:p>
          <a:p>
            <a:r>
              <a:rPr lang="en-IN" sz="1800" dirty="0"/>
              <a:t>Below are the results obtained using machine learning models &amp; ensembling techniques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F24A4F-AB22-411A-8BCB-34E9DAA20AE6}"/>
              </a:ext>
            </a:extLst>
          </p:cNvPr>
          <p:cNvPicPr/>
          <p:nvPr/>
        </p:nvPicPr>
        <p:blipFill rotWithShape="1">
          <a:blip r:embed="rId2"/>
          <a:srcRect b="10870"/>
          <a:stretch/>
        </p:blipFill>
        <p:spPr>
          <a:xfrm>
            <a:off x="800100" y="3711575"/>
            <a:ext cx="7543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71D19-8930-4618-B978-4E62E4D8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3  - Confusion Matrix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594190-6625-499E-88F6-508DF836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Logistic Regression Results </a:t>
            </a:r>
          </a:p>
          <a:p>
            <a:endParaRPr lang="en-IN" dirty="0"/>
          </a:p>
        </p:txBody>
      </p:sp>
      <p:pic>
        <p:nvPicPr>
          <p:cNvPr id="4" name="Picture 3" descr="/Users/deepa/Desktop/Screen Shot 2018-08-18 at 11.23.11 AM.png">
            <a:extLst>
              <a:ext uri="{FF2B5EF4-FFF2-40B4-BE49-F238E27FC236}">
                <a16:creationId xmlns="" xmlns:a16="http://schemas.microsoft.com/office/drawing/2014/main" id="{30821DAE-E5A3-4610-8BB9-5B00F8B93E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2" y="2355111"/>
            <a:ext cx="4034118" cy="42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Users/deepa/Desktop/Screen Shot 2018-08-18 at 11.24.57 AM.png">
            <a:extLst>
              <a:ext uri="{FF2B5EF4-FFF2-40B4-BE49-F238E27FC236}">
                <a16:creationId xmlns="" xmlns:a16="http://schemas.microsoft.com/office/drawing/2014/main" id="{04906ACA-8C60-4F3A-BA80-D22D6D05E0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4114800" cy="4052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35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71D19-8930-4618-B978-4E62E4D8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Approach </a:t>
            </a:r>
            <a:r>
              <a:rPr lang="en-US" sz="40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3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594190-6625-499E-88F6-508DF836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SVM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38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Best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4938"/>
            <a:ext cx="8229600" cy="5300662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Custom Model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u="sng" dirty="0"/>
              <a:t>Convolution Layer -2: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Dense Layer- 2: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800" dirty="0"/>
              <a:t>Amalgamations of convolution, max_Pooling and dense layers were experimented and the above combination was finalized.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014E5DA-EA16-4059-ACA2-10825BA92D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2209800"/>
            <a:ext cx="61499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BCF1316-85D4-4BDB-BF71-5F1A3EE49B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3810000"/>
            <a:ext cx="3954463" cy="1899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63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Best 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1961"/>
            <a:ext cx="8659269" cy="18288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</a:rPr>
              <a:t>Test Accuracy – 97%</a:t>
            </a:r>
            <a:endParaRPr lang="en-US" sz="19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93101"/>
              </p:ext>
            </p:extLst>
          </p:nvPr>
        </p:nvGraphicFramePr>
        <p:xfrm>
          <a:off x="457200" y="3505201"/>
          <a:ext cx="8077200" cy="295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/>
                <a:gridCol w="4038600"/>
              </a:tblGrid>
              <a:tr h="3117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Parameter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 no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20,000</a:t>
                      </a:r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Train : Test ratio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14000 : 6000 images   (70 : 30)</a:t>
                      </a:r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Train : Validation  ratio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11200 : 2800 images   (80 : 20)</a:t>
                      </a:r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Batch size , No. of epochs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100, 30</a:t>
                      </a:r>
                      <a:endParaRPr lang="en-US" sz="1600" dirty="0"/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Optimizer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adam</a:t>
                      </a:r>
                      <a:endParaRPr lang="en-US" sz="1600" dirty="0"/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Loss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categorical cross </a:t>
                      </a:r>
                      <a:r>
                        <a:rPr lang="en-US" sz="1600" dirty="0" err="1" smtClean="0"/>
                        <a:t>entrophy</a:t>
                      </a:r>
                      <a:endParaRPr lang="en-US" sz="1600" dirty="0" smtClean="0"/>
                    </a:p>
                  </a:txBody>
                  <a:tcPr/>
                </a:tc>
              </a:tr>
              <a:tr h="37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Drop out 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0.1 (Both CNN and Denser Layers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5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1800" dirty="0"/>
              <a:t>Keras-Vis for visualizing and debugging trained keras net </a:t>
            </a:r>
            <a:r>
              <a:rPr lang="en-IN" sz="1800" dirty="0" smtClean="0"/>
              <a:t>model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Activation </a:t>
            </a:r>
            <a:r>
              <a:rPr lang="en-IN" sz="1800" dirty="0"/>
              <a:t>maximization : outputs small values for large filter </a:t>
            </a:r>
            <a:r>
              <a:rPr lang="en-IN" sz="1800" dirty="0" smtClean="0"/>
              <a:t>activations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Saliency </a:t>
            </a:r>
            <a:r>
              <a:rPr lang="en-IN" sz="1800" dirty="0"/>
              <a:t>map : compute gradient of output category with respect to input </a:t>
            </a:r>
            <a:r>
              <a:rPr lang="en-IN" sz="1800" dirty="0" smtClean="0"/>
              <a:t>image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Class </a:t>
            </a:r>
            <a:r>
              <a:rPr lang="en-IN" sz="1800" dirty="0"/>
              <a:t>activation map : discriminative image regions used by the CNN to identify that category</a:t>
            </a:r>
          </a:p>
          <a:p>
            <a:pPr>
              <a:lnSpc>
                <a:spcPct val="150000"/>
              </a:lnSpc>
            </a:pPr>
            <a:r>
              <a:rPr lang="en-IN" sz="1800" dirty="0"/>
              <a:t>Used Activation maximization on Custom Model to identify the </a:t>
            </a:r>
            <a:r>
              <a:rPr lang="en-IN" sz="1800" dirty="0" smtClean="0"/>
              <a:t>pattern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Features </a:t>
            </a:r>
            <a:r>
              <a:rPr lang="en-IN" sz="1800" dirty="0"/>
              <a:t>the deep learning model </a:t>
            </a:r>
            <a:r>
              <a:rPr lang="en-IN" sz="1800" dirty="0" smtClean="0"/>
              <a:t>learn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Eliminate </a:t>
            </a:r>
            <a:r>
              <a:rPr lang="en-IN" sz="1800" dirty="0"/>
              <a:t>low level and dead </a:t>
            </a:r>
            <a:r>
              <a:rPr lang="en-IN" sz="1800" dirty="0" smtClean="0"/>
              <a:t>features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Facilitate </a:t>
            </a:r>
            <a:r>
              <a:rPr lang="en-IN" sz="1800" dirty="0"/>
              <a:t>people to design and train better deep learning </a:t>
            </a:r>
            <a:r>
              <a:rPr lang="en-IN" sz="1800" dirty="0" smtClean="0"/>
              <a:t>models</a:t>
            </a:r>
          </a:p>
          <a:p>
            <a:pPr lvl="1">
              <a:lnSpc>
                <a:spcPct val="150000"/>
              </a:lnSpc>
            </a:pPr>
            <a:r>
              <a:rPr lang="en-IN" sz="1800" dirty="0" smtClean="0"/>
              <a:t>Make </a:t>
            </a:r>
            <a:r>
              <a:rPr lang="en-IN" sz="1800" dirty="0"/>
              <a:t>deep learning models more understandable and accessible to people </a:t>
            </a:r>
          </a:p>
        </p:txBody>
      </p:sp>
    </p:spTree>
    <p:extLst>
      <p:ext uri="{BB962C8B-B14F-4D97-AF65-F5344CB8AC3E}">
        <p14:creationId xmlns:p14="http://schemas.microsoft.com/office/powerpoint/2010/main" val="11091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13527" y="82406"/>
            <a:ext cx="8725074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Visualization </a:t>
            </a:r>
            <a:r>
              <a:rPr lang="en-IN" sz="3600" b="1" dirty="0" err="1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Cont</a:t>
            </a:r>
            <a:r>
              <a:rPr lang="en-IN" sz="36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…</a:t>
            </a:r>
            <a:endParaRPr lang="en-US" sz="36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1090502"/>
            <a:ext cx="4297174" cy="17954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3" y="1095888"/>
            <a:ext cx="4299416" cy="1796400"/>
          </a:xfrm>
          <a:prstGeom prst="rect">
            <a:avLst/>
          </a:prstGeom>
        </p:spPr>
      </p:pic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313527" y="804863"/>
            <a:ext cx="4242616" cy="3017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conv2d_1</a:t>
            </a: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kumimoji="0" lang="en-US" sz="1600" b="0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few of the 96 filters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4724400" y="804864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conv2d_4</a:t>
            </a:r>
            <a:r>
              <a:rPr kumimoji="0" lang="en-US" sz="1600" b="0" i="0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few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384 filters</a:t>
            </a: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313527" y="2786805"/>
            <a:ext cx="4242616" cy="2917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conv2d_5</a:t>
            </a: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few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768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4724400" y="2786121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- dense_1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3049012"/>
            <a:ext cx="4299416" cy="1796400"/>
          </a:xfrm>
          <a:prstGeom prst="rect">
            <a:avLst/>
          </a:prstGeom>
        </p:spPr>
      </p:pic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313527" y="4738618"/>
            <a:ext cx="4242616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- dense_6</a:t>
            </a: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49012"/>
            <a:ext cx="4299416" cy="1796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9" y="5073948"/>
            <a:ext cx="4299416" cy="1796400"/>
          </a:xfrm>
          <a:prstGeom prst="rect">
            <a:avLst/>
          </a:prstGeom>
        </p:spPr>
      </p:pic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4722158" y="4748715"/>
            <a:ext cx="4297174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Layer 1 Activations </a:t>
            </a: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– dense8</a:t>
            </a:r>
            <a:r>
              <a:rPr kumimoji="0" lang="en-US" sz="1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6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73" y="5082072"/>
            <a:ext cx="4299416" cy="17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2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Challenges and Improvements</a:t>
            </a:r>
            <a:endParaRPr lang="en-US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900" u="sng" dirty="0" smtClean="0"/>
              <a:t>Challenges</a:t>
            </a:r>
          </a:p>
          <a:p>
            <a:r>
              <a:rPr lang="en-US" sz="1900" dirty="0" smtClean="0"/>
              <a:t>Used </a:t>
            </a:r>
            <a:r>
              <a:rPr lang="en-US" sz="1900" dirty="0"/>
              <a:t>CPU systems for this project.</a:t>
            </a:r>
          </a:p>
          <a:p>
            <a:r>
              <a:rPr lang="en-US" sz="1900" dirty="0"/>
              <a:t> Better computing resources, would have helped improve results.</a:t>
            </a:r>
          </a:p>
          <a:p>
            <a:r>
              <a:rPr lang="en-US" sz="1900" dirty="0"/>
              <a:t>L2 regularization and ensemble techniques could not be adequately implemented. </a:t>
            </a:r>
          </a:p>
          <a:p>
            <a:r>
              <a:rPr lang="en-US" sz="1900" dirty="0"/>
              <a:t>Overfit during training was easy, since small sample was used.</a:t>
            </a:r>
          </a:p>
          <a:p>
            <a:r>
              <a:rPr lang="en-US" sz="1900" dirty="0"/>
              <a:t>High similarities between images with the same driver, caused the training model to over-emphasize on the drivers’ features instead of their driving behaviors. </a:t>
            </a:r>
            <a:endParaRPr lang="en-US" sz="1900" dirty="0" smtClean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IN" sz="1900" u="sng" dirty="0"/>
              <a:t>Possible improvements Future </a:t>
            </a:r>
            <a:r>
              <a:rPr lang="en-IN" sz="1900" u="sng" dirty="0" smtClean="0"/>
              <a:t>Works</a:t>
            </a:r>
            <a:endParaRPr lang="en-IN" sz="1900" u="sng" dirty="0"/>
          </a:p>
          <a:p>
            <a:r>
              <a:rPr lang="en-US" sz="1900" dirty="0"/>
              <a:t>Better face and hands detector to train a Fast RCNN to localize both in one shot</a:t>
            </a:r>
          </a:p>
          <a:p>
            <a:r>
              <a:rPr lang="en-US" sz="1900" dirty="0"/>
              <a:t>To use the predictions for follow up actions based on number of distractions in each class</a:t>
            </a:r>
          </a:p>
          <a:p>
            <a:r>
              <a:rPr lang="en-US" sz="1900" dirty="0"/>
              <a:t>Training the model with diverse range of images from various countries.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1900" u="sng" dirty="0"/>
          </a:p>
        </p:txBody>
      </p:sp>
    </p:spTree>
    <p:extLst>
      <p:ext uri="{BB962C8B-B14F-4D97-AF65-F5344CB8AC3E}">
        <p14:creationId xmlns:p14="http://schemas.microsoft.com/office/powerpoint/2010/main" val="104912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45026" y="58880"/>
            <a:ext cx="206087" cy="2209800"/>
          </a:xfrm>
          <a:prstGeom prst="round2Diag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5026" y="2313700"/>
            <a:ext cx="206087" cy="4461170"/>
          </a:xfrm>
          <a:prstGeom prst="round2Diag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2062" y="1958439"/>
            <a:ext cx="4730338" cy="1546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endParaRPr lang="en-IN" sz="4000" dirty="0">
              <a:solidFill>
                <a:srgbClr val="0055A0"/>
              </a:solidFill>
            </a:endParaRPr>
          </a:p>
          <a:p>
            <a:pPr lvl="1" algn="l"/>
            <a:r>
              <a:rPr lang="en-IN" sz="4000" dirty="0">
                <a:solidFill>
                  <a:srgbClr val="0055A0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2421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548" y="423041"/>
            <a:ext cx="6172200" cy="659525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WHY IT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648" y="914400"/>
            <a:ext cx="4097502" cy="5087015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1.2 million people die in road crashes worldwide each year.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80 to 90 percent of road crashes is caused by driver behavior.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Distracted drivers are about 4 times as likely to be involved in crashes as those who are focused on driving. 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By 2030, road traffic injuries are projected to be the fifth leading cause of death worldwide.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518 billion US dollars is estimated to be the cost of crashes in the world.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67232"/>
            <a:ext cx="4088524" cy="5271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1848" y="1082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6" y="1267232"/>
            <a:ext cx="4138448" cy="50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819400" y="152400"/>
            <a:ext cx="3657600" cy="11620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Value Addition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876800" y="1435100"/>
            <a:ext cx="3810000" cy="4432299"/>
          </a:xfrm>
        </p:spPr>
        <p:txBody>
          <a:bodyPr>
            <a:normAutofit/>
          </a:bodyPr>
          <a:lstStyle/>
          <a:p>
            <a:r>
              <a:rPr lang="en-US" sz="1800" dirty="0"/>
              <a:t>Can be used On detecting a distracted action, process to alert the driver / anyone can be initiated.</a:t>
            </a:r>
          </a:p>
          <a:p>
            <a:r>
              <a:rPr lang="en-US" sz="1800" dirty="0"/>
              <a:t>by transport companies to assess quality of their drivers.</a:t>
            </a:r>
          </a:p>
          <a:p>
            <a:r>
              <a:rPr lang="en-US" sz="1800" dirty="0"/>
              <a:t>Same model can be used across countries to help in larger activities like traffic surveying.</a:t>
            </a:r>
          </a:p>
          <a:p>
            <a:r>
              <a:rPr lang="en-US" sz="1800" dirty="0"/>
              <a:t>Helping insurers understand more about the risks they're covering.</a:t>
            </a:r>
          </a:p>
          <a:p>
            <a:r>
              <a:rPr lang="en-US" sz="1800" dirty="0"/>
              <a:t>Encouraging better driving habits and improving road safety.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7" y="1587500"/>
            <a:ext cx="4555233" cy="38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Suggested Solution</a:t>
            </a:r>
            <a:endParaRPr lang="en-US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By leveraging deep learning techniques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To develop an accurate and robust system for detecting distracted driver and warn them against it. </a:t>
            </a:r>
          </a:p>
          <a:p>
            <a:r>
              <a:rPr lang="en-GB" sz="1800" dirty="0"/>
              <a:t>To classify the cause of distraction which will help initiate appropriate follow up actions.</a:t>
            </a:r>
          </a:p>
          <a:p>
            <a:r>
              <a:rPr lang="en-GB" sz="1800" dirty="0"/>
              <a:t>To use convolution neural networks and machine learning models to predict the probability for each class.</a:t>
            </a:r>
          </a:p>
          <a:p>
            <a:r>
              <a:rPr lang="en-US" sz="1800" dirty="0"/>
              <a:t>To select the best model maintaining good accuracy which is desirable in real time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Dataset Details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3300" dirty="0"/>
              <a:t>State Farm – Kaggle challenge dataset.</a:t>
            </a:r>
          </a:p>
          <a:p>
            <a:pPr marL="0" indent="0">
              <a:buNone/>
            </a:pPr>
            <a:endParaRPr lang="en-GB" sz="3300" dirty="0"/>
          </a:p>
          <a:p>
            <a:pPr marL="0" indent="0">
              <a:buNone/>
            </a:pPr>
            <a:r>
              <a:rPr lang="en-GB" sz="3300" dirty="0"/>
              <a:t>The training images had corresponding labels attached. Labels belonged to one of the ten classes as mentioned below: </a:t>
            </a:r>
          </a:p>
          <a:p>
            <a:pPr marL="0" indent="0">
              <a:buNone/>
            </a:pPr>
            <a:endParaRPr lang="en-GB" sz="3300" dirty="0"/>
          </a:p>
          <a:p>
            <a:pPr>
              <a:buFont typeface="Wingdings" charset="2"/>
              <a:buChar char="Ø"/>
            </a:pPr>
            <a:r>
              <a:rPr lang="en-GB" sz="3300" dirty="0"/>
              <a:t>c0: normal driving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c1: texting – right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c2: talking on the phone – right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c3: texting - left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c4: talking on the phone - left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c5: operating the radio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c6: drinking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c7: reaching behind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c8: hair and makeup </a:t>
            </a:r>
          </a:p>
          <a:p>
            <a:pPr>
              <a:buFont typeface="Wingdings" charset="2"/>
              <a:buChar char="Ø"/>
            </a:pPr>
            <a:r>
              <a:rPr lang="en-GB" sz="3300" dirty="0"/>
              <a:t>c9: talking to passenger </a:t>
            </a:r>
          </a:p>
          <a:p>
            <a:endParaRPr lang="en-GB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8" y="-89931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IN" sz="40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Exploration 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839200" cy="6019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Train (labeled) and Test image dataset </a:t>
            </a:r>
            <a:r>
              <a:rPr lang="en-US" sz="1800" dirty="0"/>
              <a:t>prepared and made available by State Farm Insurance Company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2D color images taken from dashboard camera with pixel resolution are 640 x 480, Train data arranged in folders as per their corresponding classes (10 classes)</a:t>
            </a:r>
            <a:endParaRPr lang="en-IN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Train &amp; Test contains 22,400 and 79,727 images respectively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Train data details 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Image count across the classes are similar (</a:t>
            </a:r>
            <a:r>
              <a:rPr lang="en-US" sz="1400" dirty="0" smtClean="0"/>
              <a:t>2300 </a:t>
            </a:r>
            <a:r>
              <a:rPr lang="en-US" sz="1400" dirty="0"/>
              <a:t>images)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26 different </a:t>
            </a:r>
            <a:r>
              <a:rPr lang="en-US" sz="1400" dirty="0"/>
              <a:t>d</a:t>
            </a:r>
            <a:r>
              <a:rPr lang="en-US" sz="1400" dirty="0" smtClean="0"/>
              <a:t>rivers  likely of ethnicity African(1), Asians(10), Americans/Europeans (15)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14 Male, 12 Female drivers and their images are repeated in each class and contains duplicates also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Drivers wears glasses/coolers (11) , full sleeve(11), Half sleeved(15)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Proportion of images of these drivers randomly varies in each </a:t>
            </a:r>
            <a:r>
              <a:rPr lang="en-US" sz="1400" dirty="0" smtClean="0"/>
              <a:t>class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Test </a:t>
            </a:r>
            <a:r>
              <a:rPr lang="en-US" sz="1800" dirty="0" smtClean="0"/>
              <a:t>Data Details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Images taken with large number of drivers different from the Train data set</a:t>
            </a:r>
          </a:p>
          <a:p>
            <a:pPr lvl="1">
              <a:lnSpc>
                <a:spcPct val="150000"/>
              </a:lnSpc>
            </a:pPr>
            <a:endParaRPr lang="en-US" sz="1400" dirty="0" smtClean="0"/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0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8" y="-8993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IN" sz="4000" b="1" dirty="0" smtClean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Exploration </a:t>
            </a:r>
            <a:endParaRPr lang="en-IN" sz="40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81000" y="762000"/>
            <a:ext cx="8534400" cy="57912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Pixel Intensity (Gray Scale Images)</a:t>
            </a: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1384694"/>
            <a:ext cx="220980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5887" y="1533648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C0 : Safe Drivers</a:t>
            </a:r>
            <a:endParaRPr lang="en-US" sz="10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048000" y="1371600"/>
            <a:ext cx="2362200" cy="12954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2767024"/>
            <a:ext cx="2362200" cy="134777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5562600" y="1371600"/>
            <a:ext cx="2590800" cy="129540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3071828" y="2769388"/>
            <a:ext cx="2362200" cy="13716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0" y="2769388"/>
            <a:ext cx="2590800" cy="1345412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8"/>
          <a:stretch>
            <a:fillRect/>
          </a:stretch>
        </p:blipFill>
        <p:spPr>
          <a:xfrm>
            <a:off x="685800" y="4306483"/>
            <a:ext cx="2286000" cy="1219199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3124200" y="4256470"/>
            <a:ext cx="2362200" cy="129540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10"/>
          <a:stretch>
            <a:fillRect/>
          </a:stretch>
        </p:blipFill>
        <p:spPr>
          <a:xfrm>
            <a:off x="5536414" y="4204094"/>
            <a:ext cx="2543175" cy="1295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671887" y="1533647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C1 : Texting right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6296025" y="1526464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C2 : Talking on Phone right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1433512" y="296243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C3 : Texting Left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3671887" y="2964171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C4 : Talking on Phone Left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6310312" y="296243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C5 : Operating Radio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466849" y="4444263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C6 : Drinking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3829049" y="4441899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C7 : Reaching Behind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6343649" y="4391887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C8 : Hair Makeup</a:t>
            </a:r>
            <a:endParaRPr lang="en-US" sz="10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90876" y="5646922"/>
            <a:ext cx="2533648" cy="1066800"/>
            <a:chOff x="838200" y="5793564"/>
            <a:chExt cx="2533648" cy="1066800"/>
          </a:xfrm>
        </p:grpSpPr>
        <p:pic>
          <p:nvPicPr>
            <p:cNvPr id="24" name="Picture 23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838200" y="5793564"/>
              <a:ext cx="2286000" cy="10668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390648" y="5933388"/>
              <a:ext cx="1981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C9 : Talking to Passenger</a:t>
              </a:r>
              <a:endParaRPr lang="en-US" sz="1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238874" y="6305959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X Axis: </a:t>
            </a:r>
            <a:r>
              <a:rPr lang="en-US" sz="1000" dirty="0" smtClean="0"/>
              <a:t>Pixel Value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71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7630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Purpose:</a:t>
            </a:r>
          </a:p>
          <a:p>
            <a:r>
              <a:rPr lang="en-US" sz="1800" dirty="0"/>
              <a:t>To expose the network to a wider variety of image characteristics like luminous , color channels</a:t>
            </a:r>
          </a:p>
          <a:p>
            <a:r>
              <a:rPr lang="en-US" sz="1800" dirty="0"/>
              <a:t>To make algorithm learn and remain invariant to transformations of the images</a:t>
            </a:r>
          </a:p>
          <a:p>
            <a:r>
              <a:rPr lang="en-US" sz="1800" dirty="0"/>
              <a:t>To correcting the deficiencies that may damage the learning process, such as omissions, noise and outliers</a:t>
            </a:r>
          </a:p>
          <a:p>
            <a:r>
              <a:rPr lang="en-US" sz="1800" dirty="0"/>
              <a:t>To simplify and optimize the training of the learning model</a:t>
            </a:r>
          </a:p>
          <a:p>
            <a:r>
              <a:rPr lang="en-US" sz="1800" dirty="0"/>
              <a:t>To reduce Dimensions of input images, maintain the uniform size and aspect ratio of input images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Benefits:</a:t>
            </a:r>
          </a:p>
          <a:p>
            <a:r>
              <a:rPr lang="en-US" sz="1800" dirty="0"/>
              <a:t>Increases the performance of CNN layers</a:t>
            </a:r>
          </a:p>
          <a:p>
            <a:r>
              <a:rPr lang="en-US" sz="1800" dirty="0"/>
              <a:t>Improves the learning rate and accuracy</a:t>
            </a:r>
          </a:p>
          <a:p>
            <a:r>
              <a:rPr lang="en-US" sz="1800" dirty="0"/>
              <a:t>Improves generalization </a:t>
            </a:r>
          </a:p>
          <a:p>
            <a:r>
              <a:rPr lang="en-US" sz="1800" dirty="0"/>
              <a:t>Decreases the sensitivity of the training to noise and over fitting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1549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8443</TotalTime>
  <Words>1550</Words>
  <Application>Microsoft Office PowerPoint</Application>
  <PresentationFormat>On-screen Show (4:3)</PresentationFormat>
  <Paragraphs>342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Wingdings</vt:lpstr>
      <vt:lpstr>Office Theme</vt:lpstr>
      <vt:lpstr>PowerPoint Presentation</vt:lpstr>
      <vt:lpstr>PROBLEM  STATEMENT</vt:lpstr>
      <vt:lpstr>WHY IT IS IMPORTANT?</vt:lpstr>
      <vt:lpstr>Value Addition</vt:lpstr>
      <vt:lpstr>Suggested Solution</vt:lpstr>
      <vt:lpstr>Dataset Details</vt:lpstr>
      <vt:lpstr>Data Exploration </vt:lpstr>
      <vt:lpstr>Data Exploration </vt:lpstr>
      <vt:lpstr>Data Pre-processing</vt:lpstr>
      <vt:lpstr>Data Pre-processing</vt:lpstr>
      <vt:lpstr>Tensorflow vs Theano</vt:lpstr>
      <vt:lpstr>Why Keras, not just Tensorflow ? </vt:lpstr>
      <vt:lpstr>Approach – 1</vt:lpstr>
      <vt:lpstr>Approach – 1 – Confusion Matrix</vt:lpstr>
      <vt:lpstr>Approach – 1 – PrecisionRecall</vt:lpstr>
      <vt:lpstr>Approach – 1 – Parameters</vt:lpstr>
      <vt:lpstr>Approach – 2</vt:lpstr>
      <vt:lpstr>Approach – 2 – Confusion matrix</vt:lpstr>
      <vt:lpstr>Approach – 2 – Parameters</vt:lpstr>
      <vt:lpstr>Approach – 3</vt:lpstr>
      <vt:lpstr>Approach 3  - Confusion Matrix</vt:lpstr>
      <vt:lpstr>Approach 3</vt:lpstr>
      <vt:lpstr>Best solution</vt:lpstr>
      <vt:lpstr>Best solution</vt:lpstr>
      <vt:lpstr>Visualization</vt:lpstr>
      <vt:lpstr>PowerPoint Presentation</vt:lpstr>
      <vt:lpstr>Challenges and Improvements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Manjushree Kumar</cp:lastModifiedBy>
  <cp:revision>438</cp:revision>
  <dcterms:created xsi:type="dcterms:W3CDTF">2017-03-30T12:09:41Z</dcterms:created>
  <dcterms:modified xsi:type="dcterms:W3CDTF">2018-08-24T13:33:05Z</dcterms:modified>
</cp:coreProperties>
</file>